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72" r:id="rId3"/>
    <p:sldId id="276" r:id="rId4"/>
    <p:sldId id="259" r:id="rId5"/>
    <p:sldId id="270" r:id="rId6"/>
    <p:sldId id="266" r:id="rId7"/>
    <p:sldId id="273" r:id="rId8"/>
    <p:sldId id="269" r:id="rId9"/>
    <p:sldId id="275" r:id="rId10"/>
    <p:sldId id="277" r:id="rId11"/>
    <p:sldId id="261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29D446-37BC-47B3-B4C4-E63662010936}" v="2" dt="2020-11-19T07:55:38.775"/>
    <p1510:client id="{0D72CFF5-C3F1-485F-86E0-D8F36FE427EA}" v="18" dt="2020-11-19T10:41:23.364"/>
    <p1510:client id="{5639431A-E716-4E61-95C1-C215E1E5CB85}" v="1254" dt="2020-11-19T10:38:03.441"/>
    <p1510:client id="{56429B55-F35C-475F-A7F1-C04E0321443A}" v="30" dt="2020-11-18T21:59:11.545"/>
    <p1510:client id="{655FDA59-4F57-4FE5-B758-0C64BB60F920}" v="1612" dt="2020-11-20T14:06:59.872"/>
    <p1510:client id="{65FC797C-6092-4440-9DF7-090B69E968F2}" v="12" dt="2020-11-18T23:42:53.999"/>
    <p1510:client id="{9D3A919D-42D4-4605-A631-4CC189C0BC48}" v="668" dt="2020-11-21T06:28:18.487"/>
    <p1510:client id="{ACF607C4-D2CD-427C-B715-2EA65E4109DE}" v="38" dt="2020-11-20T15:20:53.791"/>
    <p1510:client id="{D8EF6818-DF02-4FA0-8394-DA04D011F751}" v="1104" dt="2020-11-19T09:03:44.978"/>
    <p1510:client id="{DF35029A-C681-42FD-BABE-B40B057F16B2}" v="430" dt="2020-11-18T23:33:32.080"/>
    <p1510:client id="{F332D121-11AE-4209-B525-3B34CFA59089}" v="180" dt="2020-11-19T07:33:30.069"/>
    <p1510:client id="{FFBC9B0A-A157-482B-B020-3BA51C9F20EA}" v="34" dt="2020-11-18T23:39:49.9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D5483C1B-DD5F-4C74-B6CA-7E6E30E98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766" r="25067" b="179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17EDA-81D9-497B-B4EB-A6D751F4D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667" y="1226239"/>
            <a:ext cx="5590491" cy="195330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6000" b="1">
                <a:cs typeface="Calibri Light"/>
              </a:rPr>
              <a:t>Clever Rating</a:t>
            </a:r>
            <a:br>
              <a:rPr lang="en-US" sz="6000" b="1">
                <a:cs typeface="Calibri Light"/>
              </a:rPr>
            </a:br>
            <a:endParaRPr lang="en-US" sz="6000" b="1">
              <a:cs typeface="Calibri Ligh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Рисунок 4">
            <a:extLst>
              <a:ext uri="{FF2B5EF4-FFF2-40B4-BE49-F238E27FC236}">
                <a16:creationId xmlns:a16="http://schemas.microsoft.com/office/drawing/2014/main" id="{94913C22-3053-40AB-A31B-CDF291E9D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3213940"/>
            <a:ext cx="5248275" cy="254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00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401DC7-02E2-4267-BDA9-BDA18E581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Calibri Light"/>
              </a:rPr>
              <a:t>Наши конкуренты</a:t>
            </a:r>
            <a:br>
              <a:rPr lang="ru-RU" dirty="0">
                <a:cs typeface="Calibri Light"/>
              </a:rPr>
            </a:br>
            <a:endParaRPr lang="ru-RU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3F0A3C56-22F8-4736-A342-83CD76867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998" y="2757825"/>
            <a:ext cx="2038089" cy="2038089"/>
          </a:xfrm>
        </p:spPr>
      </p:pic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4BBE8A7-FF21-4CD8-AA46-EB9860F7D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660" y="2083500"/>
            <a:ext cx="4110624" cy="33799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D9FF7D-AEF2-4DE0-B9B9-277DCC049D13}"/>
              </a:ext>
            </a:extLst>
          </p:cNvPr>
          <p:cNvSpPr txBox="1"/>
          <p:nvPr/>
        </p:nvSpPr>
        <p:spPr>
          <a:xfrm>
            <a:off x="8837112" y="5851742"/>
            <a:ext cx="2743199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>
                <a:cs typeface="Calibri"/>
              </a:rPr>
              <a:t>Cackle</a:t>
            </a:r>
          </a:p>
          <a:p>
            <a:pPr algn="l"/>
            <a:endParaRPr lang="ru-RU" sz="2800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6DDDB9-E3E1-42A4-8C7D-C2A232788014}"/>
              </a:ext>
            </a:extLst>
          </p:cNvPr>
          <p:cNvSpPr txBox="1"/>
          <p:nvPr/>
        </p:nvSpPr>
        <p:spPr>
          <a:xfrm>
            <a:off x="4042645" y="5702343"/>
            <a:ext cx="2743199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/>
              <a:t>Recobox</a:t>
            </a:r>
            <a:endParaRPr lang="ru-RU" sz="2800">
              <a:cs typeface="Calibri"/>
            </a:endParaRPr>
          </a:p>
          <a:p>
            <a:pPr algn="l"/>
            <a:endParaRPr lang="ru-RU" dirty="0">
              <a:cs typeface="Calibri"/>
            </a:endParaRPr>
          </a:p>
        </p:txBody>
      </p:sp>
      <p:pic>
        <p:nvPicPr>
          <p:cNvPr id="8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CD1E03E-BF6D-4D5D-98A2-6E21207C3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7414" y="2088422"/>
            <a:ext cx="3473884" cy="337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91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8F58EDD9-0685-44E6-9B72-108BB10E1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22AE5B-E6D3-4680-B15C-D89A5CFA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6006" y="-194988"/>
            <a:ext cx="7773110" cy="236699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err="1"/>
              <a:t>Методы</a:t>
            </a:r>
            <a:r>
              <a:rPr lang="en-US"/>
              <a:t> </a:t>
            </a:r>
            <a:r>
              <a:rPr lang="en-US" err="1"/>
              <a:t>машинного</a:t>
            </a:r>
            <a:r>
              <a:rPr lang="en-US"/>
              <a:t> </a:t>
            </a:r>
            <a:r>
              <a:rPr lang="en-US" err="1"/>
              <a:t>обучения</a:t>
            </a:r>
            <a:br>
              <a:rPr lang="en-US"/>
            </a:br>
            <a:endParaRPr lang="en-US">
              <a:cs typeface="Calibri Light"/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788A8DB2-0794-4B4A-8FF3-C21D903BE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734"/>
          <a:stretch/>
        </p:blipFill>
        <p:spPr>
          <a:xfrm>
            <a:off x="7552944" y="10"/>
            <a:ext cx="4636008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272C3C-CA4A-48C1-A09C-1416A51E49C5}"/>
              </a:ext>
            </a:extLst>
          </p:cNvPr>
          <p:cNvSpPr txBox="1"/>
          <p:nvPr/>
        </p:nvSpPr>
        <p:spPr>
          <a:xfrm>
            <a:off x="568891" y="2740068"/>
            <a:ext cx="7243565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ru-RU" sz="2800" err="1">
                <a:cs typeface="Calibri"/>
              </a:rPr>
              <a:t>LogisticRegression</a:t>
            </a:r>
            <a:r>
              <a:rPr lang="ru-RU" sz="2800">
                <a:cs typeface="Calibri"/>
              </a:rPr>
              <a:t> (</a:t>
            </a:r>
            <a:r>
              <a:rPr lang="ru-RU" sz="2800" err="1">
                <a:cs typeface="Calibri"/>
              </a:rPr>
              <a:t>accuracy</a:t>
            </a:r>
            <a:r>
              <a:rPr lang="ru-RU" sz="2800">
                <a:cs typeface="Calibri"/>
              </a:rPr>
              <a:t> = 0.5)</a:t>
            </a:r>
          </a:p>
          <a:p>
            <a:pPr marL="342900" indent="-342900">
              <a:buFont typeface="Arial"/>
              <a:buChar char="•"/>
            </a:pPr>
            <a:r>
              <a:rPr lang="ru-RU" sz="2800" err="1">
                <a:cs typeface="Calibri"/>
              </a:rPr>
              <a:t>LinearRegressinon</a:t>
            </a:r>
            <a:r>
              <a:rPr lang="ru-RU" sz="2800">
                <a:cs typeface="Calibri"/>
              </a:rPr>
              <a:t> (MAE = 0.6)</a:t>
            </a:r>
          </a:p>
          <a:p>
            <a:endParaRPr lang="ru-RU" sz="2400">
              <a:cs typeface="Calibri"/>
            </a:endParaRPr>
          </a:p>
          <a:p>
            <a:endParaRPr lang="ru-RU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5E8874-5592-4FB2-A226-BA14DF1CC7ED}"/>
              </a:ext>
            </a:extLst>
          </p:cNvPr>
          <p:cNvSpPr txBox="1"/>
          <p:nvPr/>
        </p:nvSpPr>
        <p:spPr>
          <a:xfrm>
            <a:off x="2619375" y="1666875"/>
            <a:ext cx="169545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200"/>
              <a:t>TF-IDF </a:t>
            </a:r>
            <a:endParaRPr lang="ru-RU" sz="3200">
              <a:cs typeface="Calibri"/>
            </a:endParaRPr>
          </a:p>
          <a:p>
            <a:r>
              <a:rPr lang="ru-RU" sz="3200">
                <a:cs typeface="Calibri"/>
              </a:rPr>
              <a:t>    +</a:t>
            </a:r>
          </a:p>
        </p:txBody>
      </p:sp>
    </p:spTree>
    <p:extLst>
      <p:ext uri="{BB962C8B-B14F-4D97-AF65-F5344CB8AC3E}">
        <p14:creationId xmlns:p14="http://schemas.microsoft.com/office/powerpoint/2010/main" val="2567920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07651E-7045-40A3-A4C8-B9F0ECB99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Проблемы</a:t>
            </a:r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B6361AF3-8B09-4D09-95E9-76DB5F5B22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" r="-2" b="-2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F5FB9D64-F9A9-40FE-967C-CCAB9AB62D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731" b="-2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108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93B1E-1872-4A20-B9F1-2E633365B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6282" y="218988"/>
            <a:ext cx="10515600" cy="1325563"/>
          </a:xfrm>
        </p:spPr>
        <p:txBody>
          <a:bodyPr/>
          <a:lstStyle/>
          <a:p>
            <a:r>
              <a:rPr lang="en-US" dirty="0" err="1">
                <a:cs typeface="Calibri Light"/>
              </a:rPr>
              <a:t>Наша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команда</a:t>
            </a:r>
            <a:endParaRPr lang="ru-RU" dirty="0" err="1"/>
          </a:p>
        </p:txBody>
      </p:sp>
      <p:pic>
        <p:nvPicPr>
          <p:cNvPr id="5" name="Picture 5" descr="A picture containing person, child, young, smiling&#10;&#10;Description automatically generated">
            <a:extLst>
              <a:ext uri="{FF2B5EF4-FFF2-40B4-BE49-F238E27FC236}">
                <a16:creationId xmlns:a16="http://schemas.microsoft.com/office/drawing/2014/main" id="{377AB6BB-FD0C-4DC4-B1FE-D7CA86DE3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362" y="-6703"/>
            <a:ext cx="2283125" cy="2241898"/>
          </a:xfrm>
          <a:prstGeom prst="rect">
            <a:avLst/>
          </a:prstGeom>
        </p:spPr>
      </p:pic>
      <p:pic>
        <p:nvPicPr>
          <p:cNvPr id="6" name="Picture 6" descr="A close up of a person&#10;&#10;Description automatically generated">
            <a:extLst>
              <a:ext uri="{FF2B5EF4-FFF2-40B4-BE49-F238E27FC236}">
                <a16:creationId xmlns:a16="http://schemas.microsoft.com/office/drawing/2014/main" id="{1DDF1BBA-0532-4F72-9531-EA998F423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362" y="3253496"/>
            <a:ext cx="2426899" cy="2378214"/>
          </a:xfrm>
          <a:prstGeom prst="rect">
            <a:avLst/>
          </a:prstGeom>
        </p:spPr>
      </p:pic>
      <p:pic>
        <p:nvPicPr>
          <p:cNvPr id="7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7FCFE6B5-13F3-4BBA-85C1-ECA6AE1D5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399" y="1482306"/>
            <a:ext cx="2743200" cy="2743200"/>
          </a:xfrm>
          <a:prstGeom prst="rect">
            <a:avLst/>
          </a:prstGeom>
        </p:spPr>
      </p:pic>
      <p:pic>
        <p:nvPicPr>
          <p:cNvPr id="8" name="Picture 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A9FB5D1-CCCF-4293-A54B-764ECCCFD3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0588" y="667"/>
            <a:ext cx="2268748" cy="2297503"/>
          </a:xfrm>
          <a:prstGeom prst="rect">
            <a:avLst/>
          </a:prstGeom>
        </p:spPr>
      </p:pic>
      <p:pic>
        <p:nvPicPr>
          <p:cNvPr id="9" name="Picture 9" descr="A person in glasses looking at the camera&#10;&#10;Description automatically generated">
            <a:extLst>
              <a:ext uri="{FF2B5EF4-FFF2-40B4-BE49-F238E27FC236}">
                <a16:creationId xmlns:a16="http://schemas.microsoft.com/office/drawing/2014/main" id="{95469ADD-BB27-45CE-BA53-2078B60513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2513" y="3257023"/>
            <a:ext cx="2484407" cy="24430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5679CE-E36F-48DF-A9A8-259C7E18A516}"/>
              </a:ext>
            </a:extLst>
          </p:cNvPr>
          <p:cNvSpPr txBox="1"/>
          <p:nvPr/>
        </p:nvSpPr>
        <p:spPr>
          <a:xfrm>
            <a:off x="4983192" y="4451230"/>
            <a:ext cx="221123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cs typeface="Calibri"/>
              </a:rPr>
              <a:t>Аминов Тимур</a:t>
            </a:r>
            <a:br>
              <a:rPr lang="en-US" sz="2400">
                <a:cs typeface="Calibri"/>
              </a:rPr>
            </a:br>
            <a:r>
              <a:rPr lang="en-US" sz="2400">
                <a:cs typeface="Calibri"/>
              </a:rPr>
              <a:t>Наставник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4A5BC4-FFE3-4FEA-BF88-26B033FC2475}"/>
              </a:ext>
            </a:extLst>
          </p:cNvPr>
          <p:cNvSpPr txBox="1"/>
          <p:nvPr/>
        </p:nvSpPr>
        <p:spPr>
          <a:xfrm>
            <a:off x="956634" y="5686785"/>
            <a:ext cx="327516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cs typeface="Calibri"/>
              </a:rPr>
              <a:t>Вольнов Сергей</a:t>
            </a:r>
          </a:p>
          <a:p>
            <a:pPr algn="ctr"/>
            <a:r>
              <a:rPr lang="en-US" sz="2400">
                <a:cs typeface="Calibri"/>
              </a:rPr>
              <a:t>Тимлид, технический директор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13EB5-B15E-4B3B-9E4D-1561817D9887}"/>
              </a:ext>
            </a:extLst>
          </p:cNvPr>
          <p:cNvSpPr txBox="1"/>
          <p:nvPr/>
        </p:nvSpPr>
        <p:spPr>
          <a:xfrm>
            <a:off x="8331320" y="5685886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cs typeface="Calibri"/>
              </a:rPr>
              <a:t>Программист, тестировщик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FBE40F-42A6-49C2-99E4-5A1431E52CA9}"/>
              </a:ext>
            </a:extLst>
          </p:cNvPr>
          <p:cNvSpPr txBox="1"/>
          <p:nvPr/>
        </p:nvSpPr>
        <p:spPr>
          <a:xfrm>
            <a:off x="1069856" y="2220044"/>
            <a:ext cx="326078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cs typeface="Calibri"/>
              </a:rPr>
              <a:t>Александров Давид</a:t>
            </a:r>
            <a:br>
              <a:rPr lang="en-US" sz="2400">
                <a:cs typeface="Calibri"/>
              </a:rPr>
            </a:br>
            <a:r>
              <a:rPr lang="en-US" sz="2400">
                <a:cs typeface="Calibri"/>
              </a:rPr>
              <a:t>Креативный директор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1DE4DC-3F14-43BC-B798-489651872B87}"/>
              </a:ext>
            </a:extLst>
          </p:cNvPr>
          <p:cNvSpPr txBox="1"/>
          <p:nvPr/>
        </p:nvSpPr>
        <p:spPr>
          <a:xfrm>
            <a:off x="8329523" y="2305410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cs typeface="Calibri"/>
              </a:rPr>
              <a:t>Засядько Даниил</a:t>
            </a:r>
            <a:br>
              <a:rPr lang="en-US" sz="2400">
                <a:cs typeface="Calibri"/>
              </a:rPr>
            </a:br>
            <a:r>
              <a:rPr lang="en-US" sz="2400">
                <a:cs typeface="Calibri"/>
              </a:rPr>
              <a:t>WEB-программист</a:t>
            </a:r>
          </a:p>
        </p:txBody>
      </p:sp>
      <p:pic>
        <p:nvPicPr>
          <p:cNvPr id="4" name="Рисунок 13" descr="Изображение выглядит как мужчина, человек, внутренний, рубашка&#10;&#10;Автоматически созданное описание">
            <a:extLst>
              <a:ext uri="{FF2B5EF4-FFF2-40B4-BE49-F238E27FC236}">
                <a16:creationId xmlns:a16="http://schemas.microsoft.com/office/drawing/2014/main" id="{9138C84D-89D6-4646-9429-823C4CD025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4629271" y="1397652"/>
            <a:ext cx="3142227" cy="3046544"/>
          </a:xfrm>
        </p:spPr>
      </p:pic>
    </p:spTree>
    <p:extLst>
      <p:ext uri="{BB962C8B-B14F-4D97-AF65-F5344CB8AC3E}">
        <p14:creationId xmlns:p14="http://schemas.microsoft.com/office/powerpoint/2010/main" val="3832006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08F02395-7C86-4319-B2DD-0DBCE57B59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6" r="5737" b="-1"/>
          <a:stretch/>
        </p:blipFill>
        <p:spPr>
          <a:xfrm>
            <a:off x="3221819" y="10"/>
            <a:ext cx="8970183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55254E-D175-47E9-ADC7-77CC33FD0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907870" cy="1386686"/>
          </a:xfrm>
        </p:spPr>
        <p:txBody>
          <a:bodyPr anchor="b">
            <a:normAutofit/>
          </a:bodyPr>
          <a:lstStyle/>
          <a:p>
            <a:r>
              <a:rPr lang="ru-RU" sz="2800">
                <a:cs typeface="Calibri Light"/>
              </a:rPr>
              <a:t>Анализ рынка соц-сетей</a:t>
            </a:r>
            <a:br>
              <a:rPr lang="ru-RU" sz="2800" dirty="0">
                <a:cs typeface="Calibri Light"/>
              </a:rPr>
            </a:br>
            <a:endParaRPr lang="ru-RU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80211E-6AAB-43B6-9315-00CC22835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1700">
                <a:ea typeface="+mn-lt"/>
                <a:cs typeface="+mn-lt"/>
              </a:rPr>
              <a:t>Доля онлайн-продаж через соцсети в сравнении с общим объёмом рынка интернет-торговли в России. Данные «Яндекса», Data Insight и АКИТ</a:t>
            </a:r>
            <a:endParaRPr lang="ru-RU" sz="1700"/>
          </a:p>
        </p:txBody>
      </p:sp>
    </p:spTree>
    <p:extLst>
      <p:ext uri="{BB962C8B-B14F-4D97-AF65-F5344CB8AC3E}">
        <p14:creationId xmlns:p14="http://schemas.microsoft.com/office/powerpoint/2010/main" val="336179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C829C-E1AF-4445-AAB5-FC36DDFA5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 flipV="1">
            <a:off x="-1039483" y="4350499"/>
            <a:ext cx="612475" cy="917304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34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C3199-8A97-4BE9-A307-6793F445B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342" y="974801"/>
            <a:ext cx="10515600" cy="48085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 err="1">
                <a:ea typeface="+mn-lt"/>
                <a:cs typeface="+mn-lt"/>
              </a:rPr>
              <a:t>Зачем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это</a:t>
            </a:r>
            <a:r>
              <a:rPr lang="en-US" dirty="0">
                <a:ea typeface="+mn-lt"/>
                <a:cs typeface="+mn-lt"/>
              </a:rPr>
              <a:t>?</a:t>
            </a:r>
          </a:p>
          <a:p>
            <a:pPr marL="457200" indent="-457200"/>
            <a:r>
              <a:rPr lang="en-US" dirty="0" err="1">
                <a:cs typeface="Calibri"/>
              </a:rPr>
              <a:t>Составления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рейтинга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для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удобства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пользователей</a:t>
            </a:r>
            <a:endParaRPr lang="ru-RU" dirty="0" err="1"/>
          </a:p>
          <a:p>
            <a:pPr marL="457200" indent="-457200"/>
            <a:r>
              <a:rPr lang="en-US" dirty="0" err="1">
                <a:cs typeface="Calibri"/>
              </a:rPr>
              <a:t>Сбор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статистики</a:t>
            </a:r>
            <a:endParaRPr lang="en-US" dirty="0">
              <a:cs typeface="Calibri"/>
            </a:endParaRPr>
          </a:p>
          <a:p>
            <a:pPr marL="457200" indent="-457200"/>
            <a:r>
              <a:rPr lang="en-US" dirty="0" err="1">
                <a:cs typeface="Calibri"/>
              </a:rPr>
              <a:t>Проверка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актуальности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товара</a:t>
            </a:r>
            <a:r>
              <a:rPr lang="en-US">
                <a:cs typeface="Calibri"/>
              </a:rPr>
              <a:t> и его качества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 err="1">
                <a:cs typeface="Calibri"/>
              </a:rPr>
              <a:t>Кому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это</a:t>
            </a:r>
            <a:r>
              <a:rPr lang="en-US" dirty="0">
                <a:cs typeface="Calibri"/>
              </a:rPr>
              <a:t>?</a:t>
            </a:r>
          </a:p>
          <a:p>
            <a:pPr marL="457200" indent="-457200"/>
            <a:r>
              <a:rPr lang="en-US" dirty="0" err="1">
                <a:cs typeface="Calibri"/>
              </a:rPr>
              <a:t>Владельцам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групп</a:t>
            </a:r>
            <a:r>
              <a:rPr lang="en-US" dirty="0">
                <a:cs typeface="Calibri"/>
              </a:rPr>
              <a:t> в </a:t>
            </a:r>
            <a:r>
              <a:rPr lang="en-US" dirty="0" err="1">
                <a:cs typeface="Calibri"/>
              </a:rPr>
              <a:t>соц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сетях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которые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занимаются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продажей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товаров</a:t>
            </a:r>
            <a:endParaRPr lang="en-US">
              <a:cs typeface="Calibri"/>
            </a:endParaRPr>
          </a:p>
          <a:p>
            <a:pPr marL="457200" indent="-457200"/>
            <a:r>
              <a:rPr lang="en-US" dirty="0" err="1">
                <a:cs typeface="Calibri"/>
              </a:rPr>
              <a:t>Покупателям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товаров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из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таких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групп</a:t>
            </a:r>
            <a:endParaRPr lang="en-US">
              <a:cs typeface="Calibri"/>
            </a:endParaRPr>
          </a:p>
          <a:p>
            <a:pPr marL="457200" indent="-457200"/>
            <a:endParaRPr lang="en-US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57016-DC25-4B44-A0C6-5E2D269E2EC5}"/>
              </a:ext>
            </a:extLst>
          </p:cNvPr>
          <p:cNvSpPr txBox="1"/>
          <p:nvPr/>
        </p:nvSpPr>
        <p:spPr>
          <a:xfrm>
            <a:off x="3764071" y="298537"/>
            <a:ext cx="400624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4000">
                <a:cs typeface="Calibri"/>
              </a:rPr>
              <a:t>Зачем и кому</a:t>
            </a:r>
          </a:p>
          <a:p>
            <a:endParaRPr lang="ru-RU" sz="4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9897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EE5352-627F-441C-BEC6-067468FF1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Calibri Light"/>
              </a:rPr>
              <a:t>Цели и задачи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082EAD-26FD-4EB2-AC14-91A1A0320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448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cs typeface="Calibri" panose="020F0502020204030204"/>
              </a:rPr>
              <a:t>Цель : реализовать алгоритм, предсказывающий рейтинг товара по отзывам клиентов и начать продавать его.</a:t>
            </a:r>
          </a:p>
          <a:p>
            <a:pPr marL="0" indent="0">
              <a:buNone/>
            </a:pPr>
            <a:r>
              <a:rPr lang="ru-RU" dirty="0">
                <a:cs typeface="Calibri" panose="020F0502020204030204"/>
              </a:rPr>
              <a:t>Задачи :</a:t>
            </a:r>
          </a:p>
          <a:p>
            <a:r>
              <a:rPr lang="ru-RU" dirty="0">
                <a:cs typeface="Calibri" panose="020F0502020204030204"/>
              </a:rPr>
              <a:t>Найти базу данных</a:t>
            </a:r>
            <a:endParaRPr lang="ru-RU" dirty="0"/>
          </a:p>
          <a:p>
            <a:r>
              <a:rPr lang="ru-RU" dirty="0">
                <a:cs typeface="Calibri" panose="020F0502020204030204"/>
              </a:rPr>
              <a:t>Сделать ее предобработку</a:t>
            </a:r>
          </a:p>
          <a:p>
            <a:r>
              <a:rPr lang="ru-RU" dirty="0">
                <a:cs typeface="Calibri" panose="020F0502020204030204"/>
              </a:rPr>
              <a:t>Написать нейросеть для предсказания рейтинга товара по его отзывам</a:t>
            </a:r>
          </a:p>
          <a:p>
            <a:r>
              <a:rPr lang="ru-RU" dirty="0">
                <a:cs typeface="Calibri" panose="020F0502020204030204"/>
              </a:rPr>
              <a:t>Провести тестирование работоспособности системы в реальных условиях</a:t>
            </a:r>
          </a:p>
          <a:p>
            <a:r>
              <a:rPr lang="ru-RU" dirty="0">
                <a:cs typeface="Calibri" panose="020F0502020204030204"/>
              </a:rPr>
              <a:t>Настроить продажи нашей технологии</a:t>
            </a:r>
          </a:p>
        </p:txBody>
      </p:sp>
    </p:spTree>
    <p:extLst>
      <p:ext uri="{BB962C8B-B14F-4D97-AF65-F5344CB8AC3E}">
        <p14:creationId xmlns:p14="http://schemas.microsoft.com/office/powerpoint/2010/main" val="4217893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7C0CB8-5628-4932-ADB7-6263B795E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ru-RU" sz="4000">
                <a:solidFill>
                  <a:srgbClr val="FFFFFF"/>
                </a:solidFill>
                <a:cs typeface="Calibri Light"/>
              </a:rPr>
              <a:t>Нейросеть</a:t>
            </a:r>
          </a:p>
        </p:txBody>
      </p:sp>
      <p:pic>
        <p:nvPicPr>
          <p:cNvPr id="4" name="Рисунок 4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57EF71B8-F0B8-4F08-AD68-3E8AFDD1F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13343" y="2667591"/>
            <a:ext cx="4133590" cy="172846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38AEAE-A5A2-4859-A364-0435280A2FD1}"/>
              </a:ext>
            </a:extLst>
          </p:cNvPr>
          <p:cNvSpPr txBox="1"/>
          <p:nvPr/>
        </p:nvSpPr>
        <p:spPr>
          <a:xfrm>
            <a:off x="465551" y="3409167"/>
            <a:ext cx="2743199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4000" err="1">
                <a:cs typeface="Calibri"/>
              </a:rPr>
              <a:t>Input</a:t>
            </a:r>
            <a:endParaRPr lang="ru-RU" sz="4000">
              <a:cs typeface="Calibri"/>
            </a:endParaRPr>
          </a:p>
          <a:p>
            <a:endParaRPr lang="ru-RU" sz="4000">
              <a:cs typeface="Calibri"/>
            </a:endParaRPr>
          </a:p>
        </p:txBody>
      </p:sp>
      <p:sp>
        <p:nvSpPr>
          <p:cNvPr id="6" name="Стрелка: вправо 5">
            <a:extLst>
              <a:ext uri="{FF2B5EF4-FFF2-40B4-BE49-F238E27FC236}">
                <a16:creationId xmlns:a16="http://schemas.microsoft.com/office/drawing/2014/main" id="{A859D810-FADB-423D-9750-0FB2C324800A}"/>
              </a:ext>
            </a:extLst>
          </p:cNvPr>
          <p:cNvSpPr/>
          <p:nvPr/>
        </p:nvSpPr>
        <p:spPr>
          <a:xfrm>
            <a:off x="2221506" y="3527888"/>
            <a:ext cx="981205" cy="480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C8356063-27D5-4A1C-AAE4-7B66AFF478E0}"/>
              </a:ext>
            </a:extLst>
          </p:cNvPr>
          <p:cNvSpPr/>
          <p:nvPr/>
        </p:nvSpPr>
        <p:spPr>
          <a:xfrm>
            <a:off x="7938462" y="3587256"/>
            <a:ext cx="981205" cy="480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10">
            <a:extLst>
              <a:ext uri="{FF2B5EF4-FFF2-40B4-BE49-F238E27FC236}">
                <a16:creationId xmlns:a16="http://schemas.microsoft.com/office/drawing/2014/main" id="{7BD4F405-1A4F-4BC3-80DC-F0BD92E3B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0619" y="2696581"/>
            <a:ext cx="2743200" cy="21328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AF297F-C460-44CC-91AA-BA4CA3CAC5C2}"/>
              </a:ext>
            </a:extLst>
          </p:cNvPr>
          <p:cNvSpPr txBox="1"/>
          <p:nvPr/>
        </p:nvSpPr>
        <p:spPr>
          <a:xfrm>
            <a:off x="9568450" y="4725052"/>
            <a:ext cx="274319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4000"/>
              <a:t>LSTM</a:t>
            </a:r>
          </a:p>
        </p:txBody>
      </p:sp>
      <p:sp>
        <p:nvSpPr>
          <p:cNvPr id="13" name="Стрелка: вниз 12">
            <a:extLst>
              <a:ext uri="{FF2B5EF4-FFF2-40B4-BE49-F238E27FC236}">
                <a16:creationId xmlns:a16="http://schemas.microsoft.com/office/drawing/2014/main" id="{76043021-2878-4F12-BE45-1108EEFE4D45}"/>
              </a:ext>
            </a:extLst>
          </p:cNvPr>
          <p:cNvSpPr/>
          <p:nvPr/>
        </p:nvSpPr>
        <p:spPr>
          <a:xfrm rot="2700000">
            <a:off x="8342579" y="4938088"/>
            <a:ext cx="480164" cy="9812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4">
            <a:extLst>
              <a:ext uri="{FF2B5EF4-FFF2-40B4-BE49-F238E27FC236}">
                <a16:creationId xmlns:a16="http://schemas.microsoft.com/office/drawing/2014/main" id="{E55895FF-2E0B-40BC-BF11-2208F5E6C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7112" y="4592355"/>
            <a:ext cx="2743200" cy="2057400"/>
          </a:xfrm>
          <a:prstGeom prst="rect">
            <a:avLst/>
          </a:prstGeom>
        </p:spPr>
      </p:pic>
      <p:sp>
        <p:nvSpPr>
          <p:cNvPr id="15" name="Стрелка: влево 14">
            <a:extLst>
              <a:ext uri="{FF2B5EF4-FFF2-40B4-BE49-F238E27FC236}">
                <a16:creationId xmlns:a16="http://schemas.microsoft.com/office/drawing/2014/main" id="{F3193E2C-C2A3-4D9C-AC39-D82707053290}"/>
              </a:ext>
            </a:extLst>
          </p:cNvPr>
          <p:cNvSpPr/>
          <p:nvPr/>
        </p:nvSpPr>
        <p:spPr>
          <a:xfrm>
            <a:off x="3791825" y="5421797"/>
            <a:ext cx="981205" cy="48016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59E65F-1A71-44BB-8AF7-B3FA6DE18D87}"/>
              </a:ext>
            </a:extLst>
          </p:cNvPr>
          <p:cNvSpPr txBox="1"/>
          <p:nvPr/>
        </p:nvSpPr>
        <p:spPr>
          <a:xfrm>
            <a:off x="630607" y="5380059"/>
            <a:ext cx="274319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4000" err="1">
                <a:cs typeface="Calibri"/>
              </a:rPr>
              <a:t>Prediction</a:t>
            </a:r>
            <a:endParaRPr lang="ru-RU" sz="4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2328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EA3598-277F-4449-9841-8E34523BB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err="1">
                <a:cs typeface="Calibri Light"/>
              </a:rPr>
              <a:t>Процесс</a:t>
            </a:r>
            <a:r>
              <a:rPr lang="en-US" sz="5200">
                <a:cs typeface="Calibri Light"/>
              </a:rPr>
              <a:t> </a:t>
            </a:r>
            <a:r>
              <a:rPr lang="en-US" sz="5200" err="1">
                <a:cs typeface="Calibri Light"/>
              </a:rPr>
              <a:t>обучения</a:t>
            </a:r>
            <a:endParaRPr lang="en-US" sz="5200" kern="1200" err="1">
              <a:cs typeface="Calibri Light"/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BAEC0C85-75C4-4189-B674-92FC12D977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17" r="-2" b="-2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238FECBF-3103-4222-8A0F-C6631A71DC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7" r="-2" b="-2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19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513A61-A4B3-4544-BB25-52CF1E808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Calibri Light"/>
              </a:rPr>
              <a:t>Осталось еще чуть-чуть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700F31-6779-48B3-B869-517A264B1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ru-RU">
              <a:cs typeface="Calibri"/>
            </a:endParaRPr>
          </a:p>
          <a:p>
            <a:endParaRPr lang="ru-RU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7372D7-C0D1-4A33-8B05-48A1EB337560}"/>
              </a:ext>
            </a:extLst>
          </p:cNvPr>
          <p:cNvSpPr txBox="1"/>
          <p:nvPr/>
        </p:nvSpPr>
        <p:spPr>
          <a:xfrm>
            <a:off x="841332" y="1498948"/>
            <a:ext cx="9611636" cy="44073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ru-RU" sz="2400" dirty="0">
                <a:ea typeface="+mn-lt"/>
                <a:cs typeface="+mn-lt"/>
              </a:rPr>
              <a:t>Задачи :</a:t>
            </a:r>
            <a:endParaRPr lang="en-US" sz="2400" dirty="0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ru-RU" sz="2400" dirty="0">
                <a:ea typeface="+mn-lt"/>
                <a:cs typeface="+mn-lt"/>
              </a:rPr>
              <a:t>Найти базу данных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ru-RU" sz="2400" dirty="0">
                <a:ea typeface="+mn-lt"/>
                <a:cs typeface="+mn-lt"/>
              </a:rPr>
              <a:t>Сделать ее предобработку</a:t>
            </a:r>
            <a:endParaRPr lang="en-US" sz="2400" dirty="0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ru-RU" sz="2400" dirty="0">
                <a:ea typeface="+mn-lt"/>
                <a:cs typeface="+mn-lt"/>
              </a:rPr>
              <a:t>Написать нейросеть для предсказания рейтинга товара по его отзывам</a:t>
            </a:r>
            <a:endParaRPr lang="en-US" sz="2400" dirty="0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ru-RU" sz="2400" dirty="0">
                <a:ea typeface="+mn-lt"/>
                <a:cs typeface="+mn-lt"/>
              </a:rPr>
              <a:t>Провести тестирование работоспособности системы в реальных условиях</a:t>
            </a:r>
            <a:endParaRPr lang="en-US" sz="2400" dirty="0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ru-RU" sz="2400" dirty="0">
                <a:ea typeface="+mn-lt"/>
                <a:cs typeface="+mn-lt"/>
              </a:rPr>
              <a:t>Настроить продажи нашей технологии</a:t>
            </a:r>
            <a:endParaRPr lang="ru-RU" dirty="0"/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ru-RU" sz="2400">
              <a:cs typeface="Calibri"/>
            </a:endParaRPr>
          </a:p>
          <a:p>
            <a:endParaRPr lang="ru-RU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ru-RU">
              <a:cs typeface="Calibri"/>
            </a:endParaRPr>
          </a:p>
        </p:txBody>
      </p:sp>
      <p:pic>
        <p:nvPicPr>
          <p:cNvPr id="8" name="Рисунок 8" descr="Изображение выглядит как стрела&#10;&#10;Автоматически созданное описание">
            <a:extLst>
              <a:ext uri="{FF2B5EF4-FFF2-40B4-BE49-F238E27FC236}">
                <a16:creationId xmlns:a16="http://schemas.microsoft.com/office/drawing/2014/main" id="{CDDBD0D2-FB52-46EB-A20D-21B78B794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3249" y="1493728"/>
            <a:ext cx="707722" cy="718160"/>
          </a:xfrm>
          <a:prstGeom prst="rect">
            <a:avLst/>
          </a:prstGeom>
        </p:spPr>
      </p:pic>
      <p:pic>
        <p:nvPicPr>
          <p:cNvPr id="9" name="Рисунок 8" descr="Изображение выглядит как стрела&#10;&#10;Автоматически созданное описание">
            <a:extLst>
              <a:ext uri="{FF2B5EF4-FFF2-40B4-BE49-F238E27FC236}">
                <a16:creationId xmlns:a16="http://schemas.microsoft.com/office/drawing/2014/main" id="{586B3284-CD15-4C57-9BCC-E3E851C86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3249" y="2213975"/>
            <a:ext cx="707722" cy="718160"/>
          </a:xfrm>
          <a:prstGeom prst="rect">
            <a:avLst/>
          </a:prstGeom>
        </p:spPr>
      </p:pic>
      <p:pic>
        <p:nvPicPr>
          <p:cNvPr id="10" name="Рисунок 8" descr="Изображение выглядит как стрела&#10;&#10;Автоматически созданное описание">
            <a:extLst>
              <a:ext uri="{FF2B5EF4-FFF2-40B4-BE49-F238E27FC236}">
                <a16:creationId xmlns:a16="http://schemas.microsoft.com/office/drawing/2014/main" id="{65857D3B-D734-44F9-8F39-43E5EF59C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3248" y="2934221"/>
            <a:ext cx="707722" cy="718160"/>
          </a:xfrm>
          <a:prstGeom prst="rect">
            <a:avLst/>
          </a:prstGeom>
        </p:spPr>
      </p:pic>
      <p:pic>
        <p:nvPicPr>
          <p:cNvPr id="11" name="Рисунок 11">
            <a:extLst>
              <a:ext uri="{FF2B5EF4-FFF2-40B4-BE49-F238E27FC236}">
                <a16:creationId xmlns:a16="http://schemas.microsoft.com/office/drawing/2014/main" id="{7DF39D88-A6A3-4CFC-9A60-29A32C596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3249" y="3652897"/>
            <a:ext cx="707723" cy="50209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1817B29-A7BB-4940-8EE2-1C82AD4C7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3249" y="4341829"/>
            <a:ext cx="707723" cy="50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397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93B1E-1872-4A20-B9F1-2E633365B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214" y="83290"/>
            <a:ext cx="4659682" cy="1513452"/>
          </a:xfrm>
        </p:spPr>
        <p:txBody>
          <a:bodyPr/>
          <a:lstStyle/>
          <a:p>
            <a:r>
              <a:rPr lang="en-US" sz="3600" dirty="0" err="1">
                <a:cs typeface="Calibri Light"/>
              </a:rPr>
              <a:t>Спасибо</a:t>
            </a:r>
            <a:r>
              <a:rPr lang="en-US" sz="3600" dirty="0">
                <a:cs typeface="Calibri Light"/>
              </a:rPr>
              <a:t> </a:t>
            </a:r>
            <a:r>
              <a:rPr lang="en-US" sz="3600" dirty="0" err="1">
                <a:cs typeface="Calibri Light"/>
              </a:rPr>
              <a:t>за</a:t>
            </a:r>
            <a:r>
              <a:rPr lang="en-US" sz="3600" dirty="0">
                <a:cs typeface="Calibri Light"/>
              </a:rPr>
              <a:t> </a:t>
            </a:r>
            <a:r>
              <a:rPr lang="en-US" sz="3600" dirty="0" err="1">
                <a:cs typeface="Calibri Light"/>
              </a:rPr>
              <a:t>внимание</a:t>
            </a:r>
            <a:endParaRPr lang="en-US" sz="3600" dirty="0">
              <a:cs typeface="Calibri Light"/>
            </a:endParaRPr>
          </a:p>
        </p:txBody>
      </p:sp>
      <p:pic>
        <p:nvPicPr>
          <p:cNvPr id="5" name="Picture 5" descr="A picture containing person, child, young, smiling&#10;&#10;Description automatically generated">
            <a:extLst>
              <a:ext uri="{FF2B5EF4-FFF2-40B4-BE49-F238E27FC236}">
                <a16:creationId xmlns:a16="http://schemas.microsoft.com/office/drawing/2014/main" id="{377AB6BB-FD0C-4DC4-B1FE-D7CA86DE3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115" y="1360721"/>
            <a:ext cx="1771647" cy="1719981"/>
          </a:xfrm>
          <a:prstGeom prst="rect">
            <a:avLst/>
          </a:prstGeom>
        </p:spPr>
      </p:pic>
      <p:pic>
        <p:nvPicPr>
          <p:cNvPr id="6" name="Picture 6" descr="A close up of a person&#10;&#10;Description automatically generated">
            <a:extLst>
              <a:ext uri="{FF2B5EF4-FFF2-40B4-BE49-F238E27FC236}">
                <a16:creationId xmlns:a16="http://schemas.microsoft.com/office/drawing/2014/main" id="{1DDF1BBA-0532-4F72-9531-EA998F423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403" y="4140757"/>
            <a:ext cx="1842351" cy="1783228"/>
          </a:xfrm>
          <a:prstGeom prst="rect">
            <a:avLst/>
          </a:prstGeom>
        </p:spPr>
      </p:pic>
      <p:pic>
        <p:nvPicPr>
          <p:cNvPr id="8" name="Picture 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A9FB5D1-CCCF-4293-A54B-764ECCCFD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9958" y="1357654"/>
            <a:ext cx="1851212" cy="1838214"/>
          </a:xfrm>
          <a:prstGeom prst="rect">
            <a:avLst/>
          </a:prstGeom>
        </p:spPr>
      </p:pic>
      <p:pic>
        <p:nvPicPr>
          <p:cNvPr id="9" name="Picture 9" descr="A person in glasses looking at the camera&#10;&#10;Description automatically generated">
            <a:extLst>
              <a:ext uri="{FF2B5EF4-FFF2-40B4-BE49-F238E27FC236}">
                <a16:creationId xmlns:a16="http://schemas.microsoft.com/office/drawing/2014/main" id="{95469ADD-BB27-45CE-BA53-2078B60513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1363" y="1357241"/>
            <a:ext cx="1889422" cy="18376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5679CE-E36F-48DF-A9A8-259C7E18A516}"/>
              </a:ext>
            </a:extLst>
          </p:cNvPr>
          <p:cNvSpPr txBox="1"/>
          <p:nvPr/>
        </p:nvSpPr>
        <p:spPr>
          <a:xfrm>
            <a:off x="6862096" y="5923038"/>
            <a:ext cx="221123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 err="1">
                <a:cs typeface="Calibri"/>
              </a:rPr>
              <a:t>Аминов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Тимур</a:t>
            </a:r>
            <a:br>
              <a:rPr lang="en-US" sz="2400">
                <a:cs typeface="Calibri"/>
              </a:rPr>
            </a:br>
            <a:r>
              <a:rPr lang="en-US" sz="2400" dirty="0" err="1">
                <a:cs typeface="Calibri"/>
              </a:rPr>
              <a:t>Наставник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4A5BC4-FFE3-4FEA-BF88-26B033FC2475}"/>
              </a:ext>
            </a:extLst>
          </p:cNvPr>
          <p:cNvSpPr txBox="1"/>
          <p:nvPr/>
        </p:nvSpPr>
        <p:spPr>
          <a:xfrm>
            <a:off x="2752031" y="5968621"/>
            <a:ext cx="327516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 err="1">
                <a:cs typeface="Calibri"/>
              </a:rPr>
              <a:t>Вольнов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Сергей</a:t>
            </a:r>
            <a:endParaRPr lang="en-US" sz="2400">
              <a:cs typeface="Calibri"/>
            </a:endParaRPr>
          </a:p>
          <a:p>
            <a:pPr algn="ctr"/>
            <a:r>
              <a:rPr lang="en-US" sz="2400" dirty="0" err="1">
                <a:cs typeface="Calibri"/>
              </a:rPr>
              <a:t>Тимлид</a:t>
            </a:r>
            <a:r>
              <a:rPr lang="en-US" sz="2400" dirty="0">
                <a:cs typeface="Calibri"/>
              </a:rPr>
              <a:t> и </a:t>
            </a:r>
            <a:r>
              <a:rPr lang="en-US" sz="2400" dirty="0" err="1">
                <a:cs typeface="Calibri"/>
              </a:rPr>
              <a:t>тех</a:t>
            </a:r>
            <a:r>
              <a:rPr lang="en-US" sz="2400" dirty="0">
                <a:cs typeface="Calibri"/>
              </a:rPr>
              <a:t>. </a:t>
            </a:r>
            <a:r>
              <a:rPr lang="en-US" sz="2400" dirty="0" err="1">
                <a:cs typeface="Calibri"/>
              </a:rPr>
              <a:t>директор</a:t>
            </a:r>
            <a:endParaRPr lang="en-US" sz="2400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13EB5-B15E-4B3B-9E4D-1561817D9887}"/>
              </a:ext>
            </a:extLst>
          </p:cNvPr>
          <p:cNvSpPr txBox="1"/>
          <p:nvPr/>
        </p:nvSpPr>
        <p:spPr>
          <a:xfrm>
            <a:off x="4865786" y="3316379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 err="1">
                <a:cs typeface="Calibri"/>
              </a:rPr>
              <a:t>Бушакур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Адам</a:t>
            </a:r>
            <a:endParaRPr lang="en-US" sz="2400">
              <a:cs typeface="Calibri"/>
            </a:endParaRPr>
          </a:p>
          <a:p>
            <a:pPr algn="ctr"/>
            <a:r>
              <a:rPr lang="en-US" sz="2400" dirty="0" err="1">
                <a:cs typeface="Calibri"/>
              </a:rPr>
              <a:t>Программист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FBE40F-42A6-49C2-99E4-5A1431E52CA9}"/>
              </a:ext>
            </a:extLst>
          </p:cNvPr>
          <p:cNvSpPr txBox="1"/>
          <p:nvPr/>
        </p:nvSpPr>
        <p:spPr>
          <a:xfrm>
            <a:off x="735829" y="3263879"/>
            <a:ext cx="326078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 err="1">
                <a:cs typeface="Calibri"/>
              </a:rPr>
              <a:t>Александров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Давид</a:t>
            </a:r>
            <a:br>
              <a:rPr lang="en-US" sz="2400">
                <a:cs typeface="Calibri"/>
              </a:rPr>
            </a:br>
            <a:r>
              <a:rPr lang="en-US" sz="2400" dirty="0" err="1">
                <a:cs typeface="Calibri"/>
              </a:rPr>
              <a:t>Креативный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директор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1DE4DC-3F14-43BC-B798-489651872B87}"/>
              </a:ext>
            </a:extLst>
          </p:cNvPr>
          <p:cNvSpPr txBox="1"/>
          <p:nvPr/>
        </p:nvSpPr>
        <p:spPr>
          <a:xfrm>
            <a:off x="8809687" y="3265738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 err="1">
                <a:cs typeface="Calibri"/>
              </a:rPr>
              <a:t>Засядько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Даниил</a:t>
            </a:r>
            <a:br>
              <a:rPr lang="en-US" sz="2400" dirty="0">
                <a:cs typeface="Calibri"/>
              </a:rPr>
            </a:br>
            <a:r>
              <a:rPr lang="en-US" sz="2400" dirty="0" err="1">
                <a:cs typeface="Calibri"/>
              </a:rPr>
              <a:t>Тестировщик</a:t>
            </a:r>
          </a:p>
        </p:txBody>
      </p:sp>
      <p:pic>
        <p:nvPicPr>
          <p:cNvPr id="4" name="Рисунок 13" descr="Изображение выглядит как мужчина, человек, внутренний, рубашка&#10;&#10;Автоматически созданное описание">
            <a:extLst>
              <a:ext uri="{FF2B5EF4-FFF2-40B4-BE49-F238E27FC236}">
                <a16:creationId xmlns:a16="http://schemas.microsoft.com/office/drawing/2014/main" id="{9138C84D-89D6-4646-9429-823C4CD025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7092722" y="4184691"/>
            <a:ext cx="1816556" cy="1783506"/>
          </a:xfrm>
        </p:spPr>
      </p:pic>
    </p:spTree>
    <p:extLst>
      <p:ext uri="{BB962C8B-B14F-4D97-AF65-F5344CB8AC3E}">
        <p14:creationId xmlns:p14="http://schemas.microsoft.com/office/powerpoint/2010/main" val="790275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Широкоэкранный</PresentationFormat>
  <Slides>12</Slides>
  <Notes>0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3" baseType="lpstr">
      <vt:lpstr>office theme</vt:lpstr>
      <vt:lpstr>Clever Rating </vt:lpstr>
      <vt:lpstr>Наша команда</vt:lpstr>
      <vt:lpstr>Анализ рынка соц-сетей </vt:lpstr>
      <vt:lpstr>Презентация PowerPoint</vt:lpstr>
      <vt:lpstr>Цели и задачи</vt:lpstr>
      <vt:lpstr>Нейросеть</vt:lpstr>
      <vt:lpstr>Процесс обучения</vt:lpstr>
      <vt:lpstr>Осталось еще чуть-чуть</vt:lpstr>
      <vt:lpstr>Спасибо за внимание</vt:lpstr>
      <vt:lpstr>Наши конкуренты </vt:lpstr>
      <vt:lpstr>Методы машинного обучения </vt:lpstr>
      <vt:lpstr>Проблемы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185</cp:revision>
  <dcterms:created xsi:type="dcterms:W3CDTF">2020-11-18T21:57:09Z</dcterms:created>
  <dcterms:modified xsi:type="dcterms:W3CDTF">2020-11-21T06:28:41Z</dcterms:modified>
</cp:coreProperties>
</file>